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notesSlides/notesSlide1.xml" ContentType="application/vnd.openxmlformats-officedocument.presentationml.notesSlide+xml"/>
  <Override PartName="/ppt/media/image2.jpeg" ContentType="image/jpeg"/>
  <Override PartName="/ppt/notesSlides/notesSlide2.xml" ContentType="application/vnd.openxmlformats-officedocument.presentationml.notesSlide+xml"/>
  <Override PartName="/ppt/media/image3.jpeg" ContentType="image/jpeg"/>
  <Override PartName="/ppt/notesSlides/notesSlide3.xml" ContentType="application/vnd.openxmlformats-officedocument.presentationml.notesSlide+xml"/>
  <Override PartName="/ppt/media/image4.jpeg" ContentType="image/jpeg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media/image5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2F5"/>
          </a:solidFill>
        </a:fill>
      </a:tcStyle>
    </a:wholeTbl>
    <a:band2H>
      <a:tcTxStyle b="def" i="def"/>
      <a:tcStyle>
        <a:tcBdr/>
        <a:fill>
          <a:solidFill>
            <a:srgbClr val="E7F1F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AEC"/>
          </a:solidFill>
        </a:fill>
      </a:tcStyle>
    </a:wholeTbl>
    <a:band2H>
      <a:tcTxStyle b="def" i="def"/>
      <a:tcStyle>
        <a:tcBdr/>
        <a:fill>
          <a:solidFill>
            <a:srgbClr val="E7F5F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E0DF"/>
          </a:solidFill>
        </a:fill>
      </a:tcStyle>
    </a:wholeTbl>
    <a:band2H>
      <a:tcTxStyle b="def" i="def"/>
      <a:tcStyle>
        <a:tcBdr/>
        <a:fill>
          <a:solidFill>
            <a:srgbClr val="EAF0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6" name="Shape 14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>
        <a:latin typeface="+mj-lt"/>
        <a:ea typeface="+mj-ea"/>
        <a:cs typeface="+mj-cs"/>
        <a:sym typeface="Arial"/>
      </a:defRPr>
    </a:lvl1pPr>
    <a:lvl2pPr indent="228600" latinLnBrk="0">
      <a:spcBef>
        <a:spcPts val="400"/>
      </a:spcBef>
      <a:defRPr>
        <a:latin typeface="+mj-lt"/>
        <a:ea typeface="+mj-ea"/>
        <a:cs typeface="+mj-cs"/>
        <a:sym typeface="Arial"/>
      </a:defRPr>
    </a:lvl2pPr>
    <a:lvl3pPr indent="457200" latinLnBrk="0">
      <a:spcBef>
        <a:spcPts val="400"/>
      </a:spcBef>
      <a:defRPr>
        <a:latin typeface="+mj-lt"/>
        <a:ea typeface="+mj-ea"/>
        <a:cs typeface="+mj-cs"/>
        <a:sym typeface="Arial"/>
      </a:defRPr>
    </a:lvl3pPr>
    <a:lvl4pPr indent="685800" latinLnBrk="0">
      <a:spcBef>
        <a:spcPts val="400"/>
      </a:spcBef>
      <a:defRPr>
        <a:latin typeface="+mj-lt"/>
        <a:ea typeface="+mj-ea"/>
        <a:cs typeface="+mj-cs"/>
        <a:sym typeface="Arial"/>
      </a:defRPr>
    </a:lvl4pPr>
    <a:lvl5pPr indent="914400" latinLnBrk="0">
      <a:spcBef>
        <a:spcPts val="400"/>
      </a:spcBef>
      <a:defRPr>
        <a:latin typeface="+mj-lt"/>
        <a:ea typeface="+mj-ea"/>
        <a:cs typeface="+mj-cs"/>
        <a:sym typeface="Arial"/>
      </a:defRPr>
    </a:lvl5pPr>
    <a:lvl6pPr indent="1143000" latinLnBrk="0">
      <a:spcBef>
        <a:spcPts val="400"/>
      </a:spcBef>
      <a:defRPr>
        <a:latin typeface="+mj-lt"/>
        <a:ea typeface="+mj-ea"/>
        <a:cs typeface="+mj-cs"/>
        <a:sym typeface="Arial"/>
      </a:defRPr>
    </a:lvl6pPr>
    <a:lvl7pPr indent="1371600" latinLnBrk="0">
      <a:spcBef>
        <a:spcPts val="400"/>
      </a:spcBef>
      <a:defRPr>
        <a:latin typeface="+mj-lt"/>
        <a:ea typeface="+mj-ea"/>
        <a:cs typeface="+mj-cs"/>
        <a:sym typeface="Arial"/>
      </a:defRPr>
    </a:lvl7pPr>
    <a:lvl8pPr indent="1600200" latinLnBrk="0">
      <a:spcBef>
        <a:spcPts val="400"/>
      </a:spcBef>
      <a:defRPr>
        <a:latin typeface="+mj-lt"/>
        <a:ea typeface="+mj-ea"/>
        <a:cs typeface="+mj-cs"/>
        <a:sym typeface="Arial"/>
      </a:defRPr>
    </a:lvl8pPr>
    <a:lvl9pPr indent="1828800" latinLnBrk="0">
      <a:spcBef>
        <a:spcPts val="400"/>
      </a:spcBef>
      <a:defRPr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
</file>

<file path=ppt/notesSlides/_rels/notesSlide4.xml.rels><?xml version="1.0" encoding="UTF-8" standalone="yes"?>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</Relationships>

</file>

<file path=ppt/notesSlides/_rels/notesSlide5.xml.rels><?xml version="1.0" encoding="UTF-8" standalone="yes"?>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</Relationships>

</file>

<file path=ppt/notesSlides/_rels/notesSlide6.xml.rels><?xml version="1.0" encoding="UTF-8" standalone="yes"?><Relationships xmlns="http://schemas.openxmlformats.org/package/2006/relationships"><Relationship Id="rId1" Type="http://schemas.openxmlformats.org/officeDocument/2006/relationships/slide" Target="../slides/slide34.xml"/><Relationship Id="rId2" Type="http://schemas.openxmlformats.org/officeDocument/2006/relationships/notesMaster" Target="../notesMasters/notesMaster1.xml"/></Relationships>

</file>

<file path=ppt/notesSlides/_rels/notesSlide7.xml.rels><?xml version="1.0" encoding="UTF-8" standalone="yes"?><Relationships xmlns="http://schemas.openxmlformats.org/package/2006/relationships"><Relationship Id="rId1" Type="http://schemas.openxmlformats.org/officeDocument/2006/relationships/slide" Target="../slides/slide35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6" name="Shape 18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Dave Patterson created this image</a:t>
            </a:r>
          </a:p>
          <a:p>
            <a:pPr/>
            <a:r>
              <a:t>From HCI community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4" name="Shape 19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/>
            <a:r>
              <a:t>B is false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6" name="Shape 21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/>
            <a:r>
              <a:t>D is true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9" name="Shape 23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342900" indent="-342900">
              <a:buSzPct val="100000"/>
              <a:buChar char="•"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7" name="Shape 24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200"/>
            </a:pPr>
            <a:r>
              <a:t>2</a:t>
            </a:r>
            <a:r>
              <a:rPr baseline="30000"/>
              <a:t>nd</a:t>
            </a:r>
            <a:r>
              <a:t> is least smart. Smarter: "Given I have a movie pass that expires 12/31/15, and the following movies are eligible for it...with expiration dates..."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86" name="Shape 28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200"/>
            </a:pPr>
            <a:r>
              <a:t>D is False; takes </a:t>
            </a:r>
            <a:r>
              <a:rPr i="1"/>
              <a:t>less </a:t>
            </a:r>
            <a:r>
              <a:t>time than coding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1" name="Shape 29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200"/>
            </a:pPr>
            <a:r>
              <a:t>4</a:t>
            </a:r>
            <a:r>
              <a:rPr baseline="30000"/>
              <a:t>th</a:t>
            </a:r>
            <a:r>
              <a:t> one; all true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15" name="Rectangle"/>
          <p:cNvSpPr/>
          <p:nvPr/>
        </p:nvSpPr>
        <p:spPr>
          <a:xfrm>
            <a:off x="12" y="6334316"/>
            <a:ext cx="9141619" cy="6400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16" name="Title Text"/>
          <p:cNvSpPr txBox="1"/>
          <p:nvPr>
            <p:ph type="title"/>
          </p:nvPr>
        </p:nvSpPr>
        <p:spPr>
          <a:xfrm>
            <a:off x="822960" y="758951"/>
            <a:ext cx="7543801" cy="3566161"/>
          </a:xfrm>
          <a:prstGeom prst="rect">
            <a:avLst/>
          </a:prstGeom>
        </p:spPr>
        <p:txBody>
          <a:bodyPr/>
          <a:lstStyle>
            <a:lvl1pPr>
              <a:defRPr sz="8000">
                <a:solidFill>
                  <a:srgbClr val="262626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7" name="Body Level One…"/>
          <p:cNvSpPr txBox="1"/>
          <p:nvPr>
            <p:ph type="body" sz="quarter" idx="1"/>
          </p:nvPr>
        </p:nvSpPr>
        <p:spPr>
          <a:xfrm>
            <a:off x="825038" y="4455621"/>
            <a:ext cx="7543801" cy="1143001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>
              <a:buClrTx/>
              <a:buSzTx/>
              <a:buFontTx/>
              <a:buNone/>
              <a:defRPr cap="all" spc="200" sz="2400">
                <a:solidFill>
                  <a:srgbClr val="344068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  <a:lvl2pPr marL="0" indent="457200">
              <a:buClrTx/>
              <a:buSzTx/>
              <a:buFontTx/>
              <a:buNone/>
              <a:defRPr cap="all" spc="200" sz="2400">
                <a:solidFill>
                  <a:srgbClr val="344068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indent="914400">
              <a:buClrTx/>
              <a:buSzTx/>
              <a:buFontTx/>
              <a:buNone/>
              <a:defRPr cap="all" spc="200" sz="2400">
                <a:solidFill>
                  <a:srgbClr val="344068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indent="1371600">
              <a:buClrTx/>
              <a:buSzTx/>
              <a:buFontTx/>
              <a:buNone/>
              <a:defRPr cap="all" spc="200" sz="2400">
                <a:solidFill>
                  <a:srgbClr val="344068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indent="1828800">
              <a:buClrTx/>
              <a:buSzTx/>
              <a:buFontTx/>
              <a:buNone/>
              <a:defRPr cap="all" spc="200" sz="2400">
                <a:solidFill>
                  <a:srgbClr val="344068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" name="Line"/>
          <p:cNvSpPr/>
          <p:nvPr/>
        </p:nvSpPr>
        <p:spPr>
          <a:xfrm>
            <a:off x="905743" y="4343400"/>
            <a:ext cx="7406642" cy="0"/>
          </a:xfrm>
          <a:prstGeom prst="line">
            <a:avLst/>
          </a:prstGeom>
          <a:ln w="6350">
            <a:solidFill>
              <a:srgbClr val="80808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8" name="Body Level One…"/>
          <p:cNvSpPr txBox="1"/>
          <p:nvPr>
            <p:ph type="body" idx="1"/>
          </p:nvPr>
        </p:nvSpPr>
        <p:spPr>
          <a:xfrm>
            <a:off x="822958" y="1845734"/>
            <a:ext cx="7543802" cy="402336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ectangle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117" name="Rectangle"/>
          <p:cNvSpPr/>
          <p:nvPr/>
        </p:nvSpPr>
        <p:spPr>
          <a:xfrm>
            <a:off x="12" y="6334316"/>
            <a:ext cx="9141619" cy="6400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118" name="Title Text"/>
          <p:cNvSpPr txBox="1"/>
          <p:nvPr>
            <p:ph type="title"/>
          </p:nvPr>
        </p:nvSpPr>
        <p:spPr>
          <a:xfrm>
            <a:off x="6543675" y="412302"/>
            <a:ext cx="1971675" cy="5759899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19" name="Body Level One…"/>
          <p:cNvSpPr txBox="1"/>
          <p:nvPr>
            <p:ph type="body" idx="1"/>
          </p:nvPr>
        </p:nvSpPr>
        <p:spPr>
          <a:xfrm>
            <a:off x="628650" y="412302"/>
            <a:ext cx="5800725" cy="5759899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6781800"/>
            <a:ext cx="9144000" cy="8731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8" name="image2.png" descr="image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153400" y="0"/>
            <a:ext cx="990600" cy="7889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image3.png" descr="image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153400" y="831850"/>
            <a:ext cx="990600" cy="41275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itle Text"/>
          <p:cNvSpPr txBox="1"/>
          <p:nvPr>
            <p:ph type="title"/>
          </p:nvPr>
        </p:nvSpPr>
        <p:spPr>
          <a:xfrm>
            <a:off x="274320" y="274320"/>
            <a:ext cx="8595360" cy="822961"/>
          </a:xfrm>
          <a:prstGeom prst="rect">
            <a:avLst/>
          </a:prstGeom>
        </p:spPr>
        <p:txBody>
          <a:bodyPr lIns="91424" tIns="91424" rIns="91424" bIns="91424" anchor="t"/>
          <a:lstStyle>
            <a:lvl1pPr>
              <a:defRPr sz="3800"/>
            </a:lvl1pPr>
          </a:lstStyle>
          <a:p>
            <a:pPr/>
            <a:r>
              <a:t>Title Text</a:t>
            </a:r>
          </a:p>
        </p:txBody>
      </p:sp>
      <p:sp>
        <p:nvSpPr>
          <p:cNvPr id="138" name="Body Level One…"/>
          <p:cNvSpPr txBox="1"/>
          <p:nvPr>
            <p:ph type="body" idx="1"/>
          </p:nvPr>
        </p:nvSpPr>
        <p:spPr>
          <a:xfrm>
            <a:off x="274320" y="1645921"/>
            <a:ext cx="8595360" cy="4937760"/>
          </a:xfrm>
          <a:prstGeom prst="rect">
            <a:avLst/>
          </a:prstGeom>
        </p:spPr>
        <p:txBody>
          <a:bodyPr lIns="91424" tIns="91424" rIns="91424" bIns="91424"/>
          <a:lstStyle>
            <a:lvl1pPr>
              <a:spcBef>
                <a:spcPts val="200"/>
              </a:spcBef>
              <a:buSzPct val="98765"/>
              <a:defRPr sz="2300"/>
            </a:lvl1pPr>
            <a:lvl2pPr marL="384047" indent="-182879">
              <a:spcBef>
                <a:spcPts val="200"/>
              </a:spcBef>
              <a:buSzPct val="98765"/>
              <a:defRPr sz="2300"/>
            </a:lvl2pPr>
            <a:lvl3pPr marL="566927" indent="-182879">
              <a:spcBef>
                <a:spcPts val="200"/>
              </a:spcBef>
              <a:buSzPct val="98765"/>
              <a:defRPr sz="2300"/>
            </a:lvl3pPr>
            <a:lvl4pPr marL="749808" indent="-182880">
              <a:spcBef>
                <a:spcPts val="200"/>
              </a:spcBef>
              <a:buSzPct val="98765"/>
              <a:defRPr sz="2300"/>
            </a:lvl4pPr>
            <a:lvl5pPr marL="932688" indent="-182880">
              <a:spcBef>
                <a:spcPts val="200"/>
              </a:spcBef>
              <a:buSzPct val="98765"/>
              <a:defRPr sz="2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9" name="Slide Number"/>
          <p:cNvSpPr txBox="1"/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7" name="Body Level One…"/>
          <p:cNvSpPr txBox="1"/>
          <p:nvPr>
            <p:ph type="body" idx="1"/>
          </p:nvPr>
        </p:nvSpPr>
        <p:spPr>
          <a:xfrm>
            <a:off x="822958" y="1845734"/>
            <a:ext cx="7543802" cy="402336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36" name="Rectangle"/>
          <p:cNvSpPr/>
          <p:nvPr/>
        </p:nvSpPr>
        <p:spPr>
          <a:xfrm>
            <a:off x="12" y="6334316"/>
            <a:ext cx="9141619" cy="6400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37" name="Title Text"/>
          <p:cNvSpPr txBox="1"/>
          <p:nvPr>
            <p:ph type="title"/>
          </p:nvPr>
        </p:nvSpPr>
        <p:spPr>
          <a:xfrm>
            <a:off x="822960" y="758951"/>
            <a:ext cx="7543801" cy="3566161"/>
          </a:xfrm>
          <a:prstGeom prst="rect">
            <a:avLst/>
          </a:prstGeom>
        </p:spPr>
        <p:txBody>
          <a:bodyPr/>
          <a:lstStyle>
            <a:lvl1pPr>
              <a:defRPr sz="8000">
                <a:solidFill>
                  <a:srgbClr val="262626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8" name="Body Level One…"/>
          <p:cNvSpPr txBox="1"/>
          <p:nvPr>
            <p:ph type="body" sz="quarter" idx="1"/>
          </p:nvPr>
        </p:nvSpPr>
        <p:spPr>
          <a:xfrm>
            <a:off x="822960" y="4453128"/>
            <a:ext cx="7543801" cy="1143001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>
              <a:buClrTx/>
              <a:buSzTx/>
              <a:buFontTx/>
              <a:buNone/>
              <a:defRPr cap="all" spc="200" sz="2400">
                <a:solidFill>
                  <a:srgbClr val="344068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  <a:lvl2pPr marL="0" indent="457200">
              <a:buClrTx/>
              <a:buSzTx/>
              <a:buFontTx/>
              <a:buNone/>
              <a:defRPr cap="all" spc="200" sz="2400">
                <a:solidFill>
                  <a:srgbClr val="344068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indent="914400">
              <a:buClrTx/>
              <a:buSzTx/>
              <a:buFontTx/>
              <a:buNone/>
              <a:defRPr cap="all" spc="200" sz="2400">
                <a:solidFill>
                  <a:srgbClr val="344068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indent="1371600">
              <a:buClrTx/>
              <a:buSzTx/>
              <a:buFontTx/>
              <a:buNone/>
              <a:defRPr cap="all" spc="200" sz="2400">
                <a:solidFill>
                  <a:srgbClr val="344068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indent="1828800">
              <a:buClrTx/>
              <a:buSzTx/>
              <a:buFontTx/>
              <a:buNone/>
              <a:defRPr cap="all" spc="200" sz="2400">
                <a:solidFill>
                  <a:srgbClr val="344068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Line"/>
          <p:cNvSpPr/>
          <p:nvPr/>
        </p:nvSpPr>
        <p:spPr>
          <a:xfrm>
            <a:off x="905743" y="4343400"/>
            <a:ext cx="7406642" cy="0"/>
          </a:xfrm>
          <a:prstGeom prst="line">
            <a:avLst/>
          </a:prstGeom>
          <a:ln w="6350">
            <a:solidFill>
              <a:srgbClr val="80808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half" idx="1"/>
          </p:nvPr>
        </p:nvSpPr>
        <p:spPr>
          <a:xfrm>
            <a:off x="822960" y="1845735"/>
            <a:ext cx="3703321" cy="402336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sz="quarter" idx="1"/>
          </p:nvPr>
        </p:nvSpPr>
        <p:spPr>
          <a:xfrm>
            <a:off x="822960" y="1846052"/>
            <a:ext cx="3703321" cy="736283"/>
          </a:xfrm>
          <a:prstGeom prst="rect">
            <a:avLst/>
          </a:prstGeom>
        </p:spPr>
        <p:txBody>
          <a:bodyPr lIns="45719" tIns="45719" rIns="45719" bIns="45719" anchor="ctr"/>
          <a:lstStyle>
            <a:lvl1pPr marL="0" indent="0">
              <a:buClrTx/>
              <a:buSzTx/>
              <a:buFontTx/>
              <a:buNone/>
              <a:defRPr cap="all">
                <a:solidFill>
                  <a:srgbClr val="344068"/>
                </a:solidFill>
              </a:defRPr>
            </a:lvl1pPr>
            <a:lvl2pPr marL="0" indent="457200">
              <a:buClrTx/>
              <a:buSzTx/>
              <a:buFontTx/>
              <a:buNone/>
              <a:defRPr cap="all">
                <a:solidFill>
                  <a:srgbClr val="344068"/>
                </a:solidFill>
              </a:defRPr>
            </a:lvl2pPr>
            <a:lvl3pPr marL="0" indent="914400">
              <a:buClrTx/>
              <a:buSzTx/>
              <a:buFontTx/>
              <a:buNone/>
              <a:defRPr cap="all">
                <a:solidFill>
                  <a:srgbClr val="344068"/>
                </a:solidFill>
              </a:defRPr>
            </a:lvl3pPr>
            <a:lvl4pPr marL="0" indent="1371600">
              <a:buClrTx/>
              <a:buSzTx/>
              <a:buFontTx/>
              <a:buNone/>
              <a:defRPr cap="all">
                <a:solidFill>
                  <a:srgbClr val="344068"/>
                </a:solidFill>
              </a:defRPr>
            </a:lvl4pPr>
            <a:lvl5pPr marL="0" indent="1828800">
              <a:buClrTx/>
              <a:buSzTx/>
              <a:buFontTx/>
              <a:buNone/>
              <a:defRPr cap="all">
                <a:solidFill>
                  <a:srgbClr val="34406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Rectangle"/>
          <p:cNvSpPr/>
          <p:nvPr>
            <p:ph type="body" sz="quarter" idx="13"/>
          </p:nvPr>
        </p:nvSpPr>
        <p:spPr>
          <a:xfrm>
            <a:off x="4663440" y="1846052"/>
            <a:ext cx="3703321" cy="736283"/>
          </a:xfrm>
          <a:prstGeom prst="rect">
            <a:avLst/>
          </a:prstGeom>
        </p:spPr>
        <p:txBody>
          <a:bodyPr lIns="45719" tIns="45719" rIns="45719" bIns="45719" anchor="ctr"/>
          <a:lstStyle/>
          <a:p>
            <a:pPr marL="0" indent="0">
              <a:buClrTx/>
              <a:buSzTx/>
              <a:buFontTx/>
              <a:buNone/>
              <a:defRPr cap="all">
                <a:solidFill>
                  <a:srgbClr val="344068"/>
                </a:solidFill>
              </a:defRPr>
            </a:pP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75" name="Rectangle"/>
          <p:cNvSpPr/>
          <p:nvPr/>
        </p:nvSpPr>
        <p:spPr>
          <a:xfrm>
            <a:off x="12" y="6334316"/>
            <a:ext cx="9141619" cy="6400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ctangle"/>
          <p:cNvSpPr/>
          <p:nvPr/>
        </p:nvSpPr>
        <p:spPr>
          <a:xfrm>
            <a:off x="12" y="0"/>
            <a:ext cx="3038095" cy="68580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84" name="Rectangle"/>
          <p:cNvSpPr/>
          <p:nvPr/>
        </p:nvSpPr>
        <p:spPr>
          <a:xfrm>
            <a:off x="3030053" y="0"/>
            <a:ext cx="48007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85" name="Title Text"/>
          <p:cNvSpPr txBox="1"/>
          <p:nvPr>
            <p:ph type="title"/>
          </p:nvPr>
        </p:nvSpPr>
        <p:spPr>
          <a:xfrm>
            <a:off x="342900" y="594359"/>
            <a:ext cx="2400300" cy="2286001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idx="1"/>
          </p:nvPr>
        </p:nvSpPr>
        <p:spPr>
          <a:xfrm>
            <a:off x="3600450" y="731519"/>
            <a:ext cx="4869180" cy="525780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Rectangle"/>
          <p:cNvSpPr/>
          <p:nvPr>
            <p:ph type="body" sz="quarter" idx="13"/>
          </p:nvPr>
        </p:nvSpPr>
        <p:spPr>
          <a:xfrm>
            <a:off x="342900" y="2926079"/>
            <a:ext cx="2400300" cy="3379125"/>
          </a:xfrm>
          <a:prstGeom prst="rect">
            <a:avLst/>
          </a:prstGeom>
        </p:spPr>
        <p:txBody>
          <a:bodyPr lIns="45719" tIns="45719" rIns="45719" bIns="45719"/>
          <a:lstStyle/>
          <a:p>
            <a:pPr marL="0" indent="0">
              <a:buClrTx/>
              <a:buSzTx/>
              <a:buFontTx/>
              <a:buNone/>
              <a:defRPr sz="1500">
                <a:solidFill>
                  <a:srgbClr val="FFFFFF"/>
                </a:solidFill>
              </a:defRPr>
            </a:pPr>
          </a:p>
        </p:txBody>
      </p:sp>
      <p:sp>
        <p:nvSpPr>
          <p:cNvPr id="8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4406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96" name="Rectangle"/>
          <p:cNvSpPr/>
          <p:nvPr/>
        </p:nvSpPr>
        <p:spPr>
          <a:xfrm>
            <a:off x="12" y="4915075"/>
            <a:ext cx="9141619" cy="6400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97" name="Title Text"/>
          <p:cNvSpPr txBox="1"/>
          <p:nvPr>
            <p:ph type="title"/>
          </p:nvPr>
        </p:nvSpPr>
        <p:spPr>
          <a:xfrm>
            <a:off x="822960" y="5074920"/>
            <a:ext cx="7589520" cy="822961"/>
          </a:xfrm>
          <a:prstGeom prst="rect">
            <a:avLst/>
          </a:prstGeom>
        </p:spPr>
        <p:txBody>
          <a:bodyPr lIns="0" tIns="0" rIns="0" bIns="0"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98" name="Image"/>
          <p:cNvSpPr/>
          <p:nvPr>
            <p:ph type="pic" idx="13"/>
          </p:nvPr>
        </p:nvSpPr>
        <p:spPr>
          <a:xfrm>
            <a:off x="11" y="0"/>
            <a:ext cx="9143991" cy="49150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9" name="Body Level One…"/>
          <p:cNvSpPr txBox="1"/>
          <p:nvPr>
            <p:ph type="body" sz="quarter" idx="1"/>
          </p:nvPr>
        </p:nvSpPr>
        <p:spPr>
          <a:xfrm>
            <a:off x="822960" y="5907023"/>
            <a:ext cx="7589520" cy="59436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600"/>
              </a:spcBef>
              <a:buClrTx/>
              <a:buSzTx/>
              <a:buFontTx/>
              <a:buNone/>
              <a:defRPr sz="1500">
                <a:solidFill>
                  <a:srgbClr val="FFFFFF"/>
                </a:solidFill>
              </a:defRPr>
            </a:lvl1pPr>
            <a:lvl2pPr marL="0" indent="457200">
              <a:spcBef>
                <a:spcPts val="600"/>
              </a:spcBef>
              <a:buClrTx/>
              <a:buSzTx/>
              <a:buFontTx/>
              <a:buNone/>
              <a:defRPr sz="1500">
                <a:solidFill>
                  <a:srgbClr val="FFFFFF"/>
                </a:solidFill>
              </a:defRPr>
            </a:lvl2pPr>
            <a:lvl3pPr marL="0" indent="914400">
              <a:spcBef>
                <a:spcPts val="600"/>
              </a:spcBef>
              <a:buClrTx/>
              <a:buSzTx/>
              <a:buFontTx/>
              <a:buNone/>
              <a:defRPr sz="1500">
                <a:solidFill>
                  <a:srgbClr val="FFFFFF"/>
                </a:solidFill>
              </a:defRPr>
            </a:lvl3pPr>
            <a:lvl4pPr marL="0" indent="1371600">
              <a:spcBef>
                <a:spcPts val="600"/>
              </a:spcBef>
              <a:buClrTx/>
              <a:buSzTx/>
              <a:buFontTx/>
              <a:buNone/>
              <a:defRPr sz="1500">
                <a:solidFill>
                  <a:srgbClr val="FFFFFF"/>
                </a:solidFill>
              </a:defRPr>
            </a:lvl4pPr>
            <a:lvl5pPr marL="0" indent="1828800">
              <a:spcBef>
                <a:spcPts val="600"/>
              </a:spcBef>
              <a:buClrTx/>
              <a:buSzTx/>
              <a:buFontTx/>
              <a:buNone/>
              <a:defRPr sz="15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3" name="Rectangle"/>
          <p:cNvSpPr/>
          <p:nvPr/>
        </p:nvSpPr>
        <p:spPr>
          <a:xfrm>
            <a:off x="0" y="6334316"/>
            <a:ext cx="9144001" cy="6648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4" name="Line"/>
          <p:cNvSpPr/>
          <p:nvPr/>
        </p:nvSpPr>
        <p:spPr>
          <a:xfrm>
            <a:off x="895149" y="1737845"/>
            <a:ext cx="7475219" cy="1"/>
          </a:xfrm>
          <a:prstGeom prst="line">
            <a:avLst/>
          </a:prstGeom>
          <a:ln w="6350">
            <a:solidFill>
              <a:srgbClr val="80808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5" name="Title Text"/>
          <p:cNvSpPr txBox="1"/>
          <p:nvPr>
            <p:ph type="title"/>
          </p:nvPr>
        </p:nvSpPr>
        <p:spPr>
          <a:xfrm>
            <a:off x="822960" y="286603"/>
            <a:ext cx="7543801" cy="14507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6" name="Body Level One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" name="Slide Number"/>
          <p:cNvSpPr txBox="1"/>
          <p:nvPr>
            <p:ph type="sldNum" sz="quarter" idx="2"/>
          </p:nvPr>
        </p:nvSpPr>
        <p:spPr>
          <a:xfrm>
            <a:off x="8163959" y="6528855"/>
            <a:ext cx="245404" cy="226986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4800" u="none">
          <a:ln>
            <a:noFill/>
          </a:ln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4800" u="none">
          <a:ln>
            <a:noFill/>
          </a:ln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4800" u="none">
          <a:ln>
            <a:noFill/>
          </a:ln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4800" u="none">
          <a:ln>
            <a:noFill/>
          </a:ln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4800" u="none">
          <a:ln>
            <a:noFill/>
          </a:ln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4800" u="none">
          <a:ln>
            <a:noFill/>
          </a:ln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4800" u="none">
          <a:ln>
            <a:noFill/>
          </a:ln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4800" u="none">
          <a:ln>
            <a:noFill/>
          </a:ln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4800" u="none">
          <a:ln>
            <a:noFill/>
          </a:ln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91439" marR="0" indent="-91439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 "/>
        <a:tabLst/>
        <a:defRPr b="0" baseline="0" cap="none" i="0" spc="0" strike="noStrike" sz="2000" u="none">
          <a:ln>
            <a:noFill/>
          </a:ln>
          <a:solidFill>
            <a:srgbClr val="404040"/>
          </a:solidFill>
          <a:uFillTx/>
          <a:latin typeface="Calibri"/>
          <a:ea typeface="Calibri"/>
          <a:cs typeface="Calibri"/>
          <a:sym typeface="Calibri"/>
        </a:defRPr>
      </a:lvl1pPr>
      <a:lvl2pPr marL="404368" marR="0" indent="-203200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b="0" baseline="0" cap="none" i="0" spc="0" strike="noStrike" sz="2000" u="none">
          <a:ln>
            <a:noFill/>
          </a:ln>
          <a:solidFill>
            <a:srgbClr val="404040"/>
          </a:solidFill>
          <a:uFillTx/>
          <a:latin typeface="Calibri"/>
          <a:ea typeface="Calibri"/>
          <a:cs typeface="Calibri"/>
          <a:sym typeface="Calibri"/>
        </a:defRPr>
      </a:lvl2pPr>
      <a:lvl3pPr marL="645305" marR="0" indent="-261257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b="0" baseline="0" cap="none" i="0" spc="0" strike="noStrike" sz="2000" u="none">
          <a:ln>
            <a:noFill/>
          </a:ln>
          <a:solidFill>
            <a:srgbClr val="404040"/>
          </a:solidFill>
          <a:uFillTx/>
          <a:latin typeface="Calibri"/>
          <a:ea typeface="Calibri"/>
          <a:cs typeface="Calibri"/>
          <a:sym typeface="Calibri"/>
        </a:defRPr>
      </a:lvl3pPr>
      <a:lvl4pPr marL="828185" marR="0" indent="-261257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b="0" baseline="0" cap="none" i="0" spc="0" strike="noStrike" sz="2000" u="none">
          <a:ln>
            <a:noFill/>
          </a:ln>
          <a:solidFill>
            <a:srgbClr val="404040"/>
          </a:solidFill>
          <a:uFillTx/>
          <a:latin typeface="Calibri"/>
          <a:ea typeface="Calibri"/>
          <a:cs typeface="Calibri"/>
          <a:sym typeface="Calibri"/>
        </a:defRPr>
      </a:lvl4pPr>
      <a:lvl5pPr marL="1011065" marR="0" indent="-261257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b="0" baseline="0" cap="none" i="0" spc="0" strike="noStrike" sz="2000" u="none">
          <a:ln>
            <a:noFill/>
          </a:ln>
          <a:solidFill>
            <a:srgbClr val="404040"/>
          </a:solidFill>
          <a:uFillTx/>
          <a:latin typeface="Calibri"/>
          <a:ea typeface="Calibri"/>
          <a:cs typeface="Calibri"/>
          <a:sym typeface="Calibri"/>
        </a:defRPr>
      </a:lvl5pPr>
      <a:lvl6pPr marL="1197971" marR="0" indent="-326571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b="0" baseline="0" cap="none" i="0" spc="0" strike="noStrike" sz="2000" u="none">
          <a:ln>
            <a:noFill/>
          </a:ln>
          <a:solidFill>
            <a:srgbClr val="404040"/>
          </a:solidFill>
          <a:uFillTx/>
          <a:latin typeface="Calibri"/>
          <a:ea typeface="Calibri"/>
          <a:cs typeface="Calibri"/>
          <a:sym typeface="Calibri"/>
        </a:defRPr>
      </a:lvl6pPr>
      <a:lvl7pPr marL="1397971" marR="0" indent="-326571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b="0" baseline="0" cap="none" i="0" spc="0" strike="noStrike" sz="2000" u="none">
          <a:ln>
            <a:noFill/>
          </a:ln>
          <a:solidFill>
            <a:srgbClr val="404040"/>
          </a:solidFill>
          <a:uFillTx/>
          <a:latin typeface="Calibri"/>
          <a:ea typeface="Calibri"/>
          <a:cs typeface="Calibri"/>
          <a:sym typeface="Calibri"/>
        </a:defRPr>
      </a:lvl7pPr>
      <a:lvl8pPr marL="1597971" marR="0" indent="-326571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b="0" baseline="0" cap="none" i="0" spc="0" strike="noStrike" sz="2000" u="none">
          <a:ln>
            <a:noFill/>
          </a:ln>
          <a:solidFill>
            <a:srgbClr val="404040"/>
          </a:solidFill>
          <a:uFillTx/>
          <a:latin typeface="Calibri"/>
          <a:ea typeface="Calibri"/>
          <a:cs typeface="Calibri"/>
          <a:sym typeface="Calibri"/>
        </a:defRPr>
      </a:lvl8pPr>
      <a:lvl9pPr marL="1797971" marR="0" indent="-326571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b="0" baseline="0" cap="none" i="0" spc="0" strike="noStrike" sz="2000" u="none">
          <a:ln>
            <a:noFill/>
          </a:ln>
          <a:solidFill>
            <a:srgbClr val="40404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hyperlink" Target="http://creativecommons.org/licenses/by-nc-sa/3.0/" TargetMode="Externa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jpeg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e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Behavior-Driven Design and User Stories"/>
          <p:cNvSpPr txBox="1"/>
          <p:nvPr>
            <p:ph type="ctrTitle"/>
          </p:nvPr>
        </p:nvSpPr>
        <p:spPr>
          <a:xfrm>
            <a:off x="822960" y="758951"/>
            <a:ext cx="7543801" cy="3566161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Behavior-Driven Design and User Stories</a:t>
            </a:r>
          </a:p>
        </p:txBody>
      </p:sp>
      <p:sp>
        <p:nvSpPr>
          <p:cNvPr id="149" name="Chapter 7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Chapter 7</a:t>
            </a:r>
          </a:p>
        </p:txBody>
      </p:sp>
      <p:pic>
        <p:nvPicPr>
          <p:cNvPr id="150" name="image4.png" descr="image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27119" y="6524232"/>
            <a:ext cx="879283" cy="307264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© 2013 David Patterson &amp; David Patterson…"/>
          <p:cNvSpPr txBox="1"/>
          <p:nvPr/>
        </p:nvSpPr>
        <p:spPr>
          <a:xfrm>
            <a:off x="5529800" y="5677601"/>
            <a:ext cx="3276601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r">
              <a:defRPr sz="1200">
                <a:latin typeface="Arial Narrow"/>
                <a:ea typeface="Arial Narrow"/>
                <a:cs typeface="Arial Narrow"/>
                <a:sym typeface="Arial Narrow"/>
              </a:defRPr>
            </a:pPr>
            <a:r>
              <a:t>© 2013 David Patterson &amp; David Patterson</a:t>
            </a:r>
            <a:endParaRPr>
              <a:latin typeface="+mj-lt"/>
              <a:ea typeface="+mj-ea"/>
              <a:cs typeface="+mj-cs"/>
              <a:sym typeface="Arial"/>
            </a:endParaRPr>
          </a:p>
          <a:p>
            <a:pPr algn="r">
              <a:defRPr sz="1200">
                <a:latin typeface="Arial Narrow"/>
                <a:ea typeface="Arial Narrow"/>
                <a:cs typeface="Arial Narrow"/>
                <a:sym typeface="Arial Narrow"/>
              </a:defRPr>
            </a:pPr>
            <a:r>
              <a:t>Licensed under </a:t>
            </a:r>
            <a:r>
              <a:rPr u="sng">
                <a:solidFill>
                  <a:srgbClr val="6EAC1C"/>
                </a:solidFill>
                <a:uFill>
                  <a:solidFill>
                    <a:srgbClr val="6EAC1C"/>
                  </a:solidFill>
                </a:uFill>
                <a:hlinkClick r:id="rId3" invalidUrl="" action="" tgtFrame="" tooltip="" history="1" highlightClick="0" endSnd="0"/>
              </a:rPr>
              <a:t>Creative Commons Attribution-NonCommercial-ShareAlike 3.0 Unported License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oints, Velocity, and  Pivotal Tracker"/>
          <p:cNvSpPr txBox="1"/>
          <p:nvPr>
            <p:ph type="title"/>
          </p:nvPr>
        </p:nvSpPr>
        <p:spPr>
          <a:xfrm>
            <a:off x="822959" y="758951"/>
            <a:ext cx="4892042" cy="3566161"/>
          </a:xfrm>
          <a:prstGeom prst="rect">
            <a:avLst/>
          </a:prstGeom>
        </p:spPr>
        <p:txBody>
          <a:bodyPr/>
          <a:lstStyle/>
          <a:p>
            <a:pPr>
              <a:defRPr spc="-100" sz="5400"/>
            </a:pPr>
            <a:r>
              <a:t>Points, Velocity, and </a:t>
            </a:r>
            <a:br/>
            <a:r>
              <a:t>Pivotal Tracker</a:t>
            </a:r>
          </a:p>
        </p:txBody>
      </p:sp>
      <p:sp>
        <p:nvSpPr>
          <p:cNvPr id="197" name="Engineering Software as a Service §7.2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Engineering Software as a Service §7.2</a:t>
            </a:r>
          </a:p>
        </p:txBody>
      </p:sp>
      <p:pic>
        <p:nvPicPr>
          <p:cNvPr id="198" name="track.JPG" descr="track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15000" y="1371600"/>
            <a:ext cx="2828925" cy="28289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roductivity and Too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Productivity and Tools</a:t>
            </a:r>
          </a:p>
        </p:txBody>
      </p:sp>
      <p:sp>
        <p:nvSpPr>
          <p:cNvPr id="201" name="Don't we want to avoid major planning effort in Agile?…"/>
          <p:cNvSpPr txBox="1"/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/>
          <a:lstStyle/>
          <a:p>
            <a:pPr/>
            <a:r>
              <a:t>Don't we want to avoid major planning effort in Agile? </a:t>
            </a:r>
          </a:p>
          <a:p>
            <a:pPr/>
            <a:r>
              <a:t>Can User Stories be used to measure progress on project?</a:t>
            </a:r>
          </a:p>
          <a:p>
            <a:pPr/>
            <a:r>
              <a:t>What should a tool do to help measured progress for Agile?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Measuring Productiv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Measuring Productivity</a:t>
            </a:r>
          </a:p>
        </p:txBody>
      </p:sp>
      <p:sp>
        <p:nvSpPr>
          <p:cNvPr id="204" name="A measure of team productivity: calculate average number of  stories / week?…"/>
          <p:cNvSpPr txBox="1"/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/>
          <a:lstStyle/>
          <a:p>
            <a:pPr/>
            <a:r>
              <a:t>A measure of team productivity: calculate average number of  stories / week?</a:t>
            </a:r>
          </a:p>
          <a:p>
            <a:pPr/>
            <a:r>
              <a:t>Rate each user story in advance on a simple integer scale </a:t>
            </a:r>
          </a:p>
          <a:p>
            <a:pPr lvl="1"/>
            <a:r>
              <a:t>1 for straightforward stories</a:t>
            </a:r>
          </a:p>
          <a:p>
            <a:pPr lvl="1"/>
            <a:r>
              <a:t>2 for medium stories</a:t>
            </a:r>
          </a:p>
          <a:p>
            <a:pPr lvl="1"/>
            <a:r>
              <a:t>3 for very complex stories</a:t>
            </a:r>
          </a:p>
          <a:p>
            <a:pPr/>
            <a:r>
              <a:t>Velocity: average number of points / week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0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0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04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roduct Backlo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Product Backlog</a:t>
            </a:r>
          </a:p>
        </p:txBody>
      </p:sp>
      <p:sp>
        <p:nvSpPr>
          <p:cNvPr id="207" name="Real systems have 100s of user stories…"/>
          <p:cNvSpPr txBox="1"/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/>
          <a:lstStyle/>
          <a:p>
            <a:pPr/>
            <a:r>
              <a:t>Real systems have 100s of user stories</a:t>
            </a:r>
          </a:p>
          <a:p>
            <a:pPr/>
            <a:r>
              <a:t>Backlog: user stories not yet completed</a:t>
            </a:r>
          </a:p>
          <a:p>
            <a:pPr/>
            <a:r>
              <a:t>Prioritize so most valuable items highest</a:t>
            </a:r>
          </a:p>
          <a:p>
            <a:pPr/>
            <a:r>
              <a:t>Organize so they match SW releases over time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07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eam Cyberspace Whiteboar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Team Cyberspace Whiteboard</a:t>
            </a:r>
          </a:p>
        </p:txBody>
      </p:sp>
      <p:sp>
        <p:nvSpPr>
          <p:cNvPr id="210" name="Teams need a place to share information…"/>
          <p:cNvSpPr txBox="1"/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/>
          <a:lstStyle/>
          <a:p>
            <a:pPr/>
            <a:r>
              <a:t>Teams need a place to share information</a:t>
            </a:r>
          </a:p>
          <a:p>
            <a:pPr/>
            <a:r>
              <a:t>Examples:</a:t>
            </a:r>
          </a:p>
          <a:p>
            <a:pPr lvl="1"/>
            <a:r>
              <a:t>Tracker allows attaching documents to User stories (e.g., LoFi UI)</a:t>
            </a:r>
          </a:p>
          <a:p>
            <a:pPr lvl="1"/>
            <a:r>
              <a:t>Wiki with Github repository</a:t>
            </a:r>
          </a:p>
          <a:p>
            <a:pPr lvl="1"/>
            <a:r>
              <a:t>Google Documents:  joint creation and viewing of drawings, presentations, spreadsheets, and text documents</a:t>
            </a:r>
          </a:p>
          <a:p>
            <a:pPr lvl="1"/>
            <a:r>
              <a:t>Campfire: web-based service for password-protected online chat rooms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Which is tru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Which is true?</a:t>
            </a:r>
          </a:p>
        </p:txBody>
      </p:sp>
      <p:sp>
        <p:nvSpPr>
          <p:cNvPr id="213" name="When comparing two teams, the one with the higher velocity is more productiv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28600" indent="-228600">
              <a:buAutoNum type="alphaUcPeriod" startAt="1"/>
            </a:pPr>
            <a:r>
              <a:t>When comparing two teams, the one with the higher velocity is more productive</a:t>
            </a:r>
          </a:p>
          <a:p>
            <a:pPr marL="228600" indent="-228600">
              <a:buAutoNum type="alphaUcPeriod" startAt="1"/>
            </a:pPr>
            <a:r>
              <a:t>When you don’t know how to approach a given user story, just give it 3 points</a:t>
            </a:r>
          </a:p>
          <a:p>
            <a:pPr marL="228600" indent="-228600">
              <a:buAutoNum type="alphaUcPeriod" startAt="1"/>
            </a:pPr>
            <a:r>
              <a:t>The backlog consists of completed user stories</a:t>
            </a:r>
          </a:p>
          <a:p>
            <a:pPr marL="228600" indent="-228600">
              <a:buAutoNum type="alphaUcPeriod" startAt="1"/>
            </a:pPr>
            <a:r>
              <a:t>Velocity is the average number of points per week</a:t>
            </a:r>
          </a:p>
        </p:txBody>
      </p:sp>
      <p:sp>
        <p:nvSpPr>
          <p:cNvPr id="214" name="When comparing two teams, the one with the higher velocity is more productive"/>
          <p:cNvSpPr txBox="1"/>
          <p:nvPr/>
        </p:nvSpPr>
        <p:spPr>
          <a:xfrm>
            <a:off x="2439165" y="3870921"/>
            <a:ext cx="4565388" cy="226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When comparing two teams, the one with the higher velocity is more productive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MART User Stories"/>
          <p:cNvSpPr txBox="1"/>
          <p:nvPr>
            <p:ph type="title"/>
          </p:nvPr>
        </p:nvSpPr>
        <p:spPr>
          <a:xfrm>
            <a:off x="822959" y="758951"/>
            <a:ext cx="4739642" cy="3566161"/>
          </a:xfrm>
          <a:prstGeom prst="rect">
            <a:avLst/>
          </a:prstGeom>
        </p:spPr>
        <p:txBody>
          <a:bodyPr/>
          <a:lstStyle>
            <a:lvl1pPr>
              <a:defRPr spc="-100" sz="5400"/>
            </a:lvl1pPr>
          </a:lstStyle>
          <a:p>
            <a:pPr/>
            <a:r>
              <a:t>SMART User Stories </a:t>
            </a:r>
          </a:p>
        </p:txBody>
      </p:sp>
      <p:sp>
        <p:nvSpPr>
          <p:cNvPr id="219" name="Engineering Software as a Service §7.3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Engineering Software as a Service §7.3</a:t>
            </a:r>
          </a:p>
        </p:txBody>
      </p:sp>
      <p:pic>
        <p:nvPicPr>
          <p:cNvPr id="220" name="smartdog.WMF" descr="smartdog.WM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53037" y="667512"/>
            <a:ext cx="3886201" cy="3657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reating User Stor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Creating User Stories</a:t>
            </a:r>
          </a:p>
        </p:txBody>
      </p:sp>
      <p:sp>
        <p:nvSpPr>
          <p:cNvPr id="223" name="How do you know if you have a good user story vs. bad user story?…"/>
          <p:cNvSpPr txBox="1"/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/>
          <a:lstStyle/>
          <a:p>
            <a:pPr/>
            <a:r>
              <a:t>How do you know if you have a good user story vs. bad user story?</a:t>
            </a:r>
          </a:p>
          <a:p>
            <a:pPr lvl="1" marL="384047" indent="-182879">
              <a:spcBef>
                <a:spcPts val="400"/>
              </a:spcBef>
              <a:defRPr sz="1800"/>
            </a:pPr>
            <a:r>
              <a:t>Right size?</a:t>
            </a:r>
          </a:p>
          <a:p>
            <a:pPr lvl="1" marL="384047" indent="-182879">
              <a:spcBef>
                <a:spcPts val="400"/>
              </a:spcBef>
              <a:defRPr sz="1800"/>
            </a:pPr>
            <a:r>
              <a:t>Not too hard?</a:t>
            </a:r>
          </a:p>
          <a:p>
            <a:pPr lvl="1" marL="384047" indent="-182879">
              <a:spcBef>
                <a:spcPts val="400"/>
              </a:spcBef>
              <a:defRPr sz="1800"/>
            </a:pPr>
            <a:r>
              <a:t>Is worthwhile?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MART stor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SMART stories</a:t>
            </a:r>
          </a:p>
        </p:txBody>
      </p:sp>
      <p:sp>
        <p:nvSpPr>
          <p:cNvPr id="226" name="Specific…"/>
          <p:cNvSpPr txBox="1"/>
          <p:nvPr>
            <p:ph type="body" sz="half" idx="1"/>
          </p:nvPr>
        </p:nvSpPr>
        <p:spPr>
          <a:xfrm>
            <a:off x="822960" y="1845735"/>
            <a:ext cx="3421630" cy="4023360"/>
          </a:xfrm>
          <a:prstGeom prst="rect">
            <a:avLst/>
          </a:prstGeom>
        </p:spPr>
        <p:txBody>
          <a:bodyPr/>
          <a:lstStyle/>
          <a:p>
            <a:pPr>
              <a:defRPr b="1">
                <a:solidFill>
                  <a:srgbClr val="3366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S</a:t>
            </a:r>
            <a:r>
              <a:rPr b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pecific </a:t>
            </a:r>
            <a:endParaRPr b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defRPr b="1">
                <a:solidFill>
                  <a:srgbClr val="3366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M</a:t>
            </a:r>
            <a:r>
              <a:rPr b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easurable</a:t>
            </a:r>
            <a:endParaRPr b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defRPr b="1">
                <a:solidFill>
                  <a:srgbClr val="3366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A</a:t>
            </a:r>
            <a:r>
              <a:rPr b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chievable </a:t>
            </a:r>
            <a:endParaRPr b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defRPr b="1">
                <a:solidFill>
                  <a:srgbClr val="3366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R</a:t>
            </a:r>
            <a:r>
              <a:rPr b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elevant </a:t>
            </a:r>
            <a:endParaRPr b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defRPr b="1">
                <a:solidFill>
                  <a:srgbClr val="3366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T</a:t>
            </a:r>
            <a:r>
              <a:rPr b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imeboxed </a:t>
            </a:r>
            <a:br>
              <a:rPr b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</a:br>
          </a:p>
        </p:txBody>
      </p:sp>
      <p:pic>
        <p:nvPicPr>
          <p:cNvPr id="227" name="SMART.WMF" descr="SMART.WM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43400" y="1845735"/>
            <a:ext cx="3806825" cy="3429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pecific &amp; Measurab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Specific &amp; Measurable</a:t>
            </a:r>
          </a:p>
        </p:txBody>
      </p:sp>
      <p:sp>
        <p:nvSpPr>
          <p:cNvPr id="230" name="Each scenario testable…"/>
          <p:cNvSpPr txBox="1"/>
          <p:nvPr>
            <p:ph type="body" sz="half" idx="1"/>
          </p:nvPr>
        </p:nvSpPr>
        <p:spPr>
          <a:xfrm>
            <a:off x="822958" y="1845734"/>
            <a:ext cx="5321071" cy="4023360"/>
          </a:xfrm>
          <a:prstGeom prst="rect">
            <a:avLst/>
          </a:prstGeom>
        </p:spPr>
        <p:txBody>
          <a:bodyPr/>
          <a:lstStyle/>
          <a:p>
            <a:pPr/>
            <a:r>
              <a:t>Each scenario testable </a:t>
            </a:r>
          </a:p>
          <a:p>
            <a:pPr lvl="1"/>
            <a:r>
              <a:t>Implies known good input </a:t>
            </a:r>
            <a:br/>
            <a:r>
              <a:t>and expected results exist</a:t>
            </a:r>
          </a:p>
          <a:p>
            <a:pPr/>
            <a:r>
              <a:t>Anti-example: </a:t>
            </a:r>
            <a:br/>
            <a:r>
              <a:t>“UI should be user-friendly”</a:t>
            </a:r>
          </a:p>
          <a:p>
            <a:pPr/>
            <a:r>
              <a:t>Example: Given/When/Then. </a:t>
            </a:r>
          </a:p>
          <a:p>
            <a:pPr lvl="1"/>
            <a:r>
              <a:t>Given some specific starting condition(s), </a:t>
            </a:r>
          </a:p>
          <a:p>
            <a:pPr lvl="1"/>
            <a:r>
              <a:t>When I take specific action X, </a:t>
            </a:r>
          </a:p>
          <a:p>
            <a:pPr lvl="1"/>
            <a:r>
              <a:t>Then one or more specific thing(s) should happen</a:t>
            </a:r>
          </a:p>
        </p:txBody>
      </p:sp>
      <p:pic>
        <p:nvPicPr>
          <p:cNvPr id="231" name="Measure.JPG" descr="Measur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72200" y="1845734"/>
            <a:ext cx="2495550" cy="31210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30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Introduction to  Behavior-Driven Design and  User Stories"/>
          <p:cNvSpPr txBox="1"/>
          <p:nvPr>
            <p:ph type="title"/>
          </p:nvPr>
        </p:nvSpPr>
        <p:spPr>
          <a:xfrm>
            <a:off x="822959" y="758951"/>
            <a:ext cx="4663442" cy="3566161"/>
          </a:xfrm>
          <a:prstGeom prst="rect">
            <a:avLst/>
          </a:prstGeom>
        </p:spPr>
        <p:txBody>
          <a:bodyPr/>
          <a:lstStyle/>
          <a:p>
            <a:pPr defTabSz="886968">
              <a:defRPr spc="-97" sz="5238"/>
            </a:pPr>
            <a:r>
              <a:t>Introduction to </a:t>
            </a:r>
            <a:br/>
            <a:r>
              <a:t>Behavior-Driven Design and </a:t>
            </a:r>
            <a:br/>
            <a:r>
              <a:t>User Stories</a:t>
            </a:r>
          </a:p>
        </p:txBody>
      </p:sp>
      <p:sp>
        <p:nvSpPr>
          <p:cNvPr id="154" name="Engineering Software as a Service §7.1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Engineering Software as a Service §7.1</a:t>
            </a:r>
          </a:p>
        </p:txBody>
      </p:sp>
      <p:pic>
        <p:nvPicPr>
          <p:cNvPr id="155" name="UserStory.JPG" descr="UserStory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38800" y="1047057"/>
            <a:ext cx="3108242" cy="31082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Achievab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Achievable</a:t>
            </a:r>
          </a:p>
        </p:txBody>
      </p:sp>
      <p:sp>
        <p:nvSpPr>
          <p:cNvPr id="234" name="Complete in 1 iteration…"/>
          <p:cNvSpPr txBox="1"/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/>
          <a:lstStyle/>
          <a:p>
            <a:pPr/>
            <a:r>
              <a:t>Complete in 1 iteration</a:t>
            </a:r>
          </a:p>
          <a:p>
            <a:pPr lvl="1" marL="292608" indent="-91440">
              <a:buChar char=" "/>
            </a:pPr>
            <a:r>
              <a:t>If can</a:t>
            </a:r>
            <a:r>
              <a:t>’</a:t>
            </a:r>
            <a:r>
              <a:t>t deliver feature in 1 iteration, deliver subset of stories</a:t>
            </a:r>
            <a:endParaRPr sz="1800"/>
          </a:p>
          <a:p>
            <a:pPr/>
            <a:r>
              <a:t>If &lt;1 story per iteration, need to improve point estimation per story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34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Releva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Relevant</a:t>
            </a:r>
          </a:p>
        </p:txBody>
      </p:sp>
      <p:sp>
        <p:nvSpPr>
          <p:cNvPr id="237" name="Discover business value, or kill the story:…"/>
          <p:cNvSpPr txBox="1"/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/>
          <a:lstStyle/>
          <a:p>
            <a:pPr/>
            <a:r>
              <a:t>Discover business value, or kill the story:</a:t>
            </a:r>
          </a:p>
          <a:p>
            <a:pPr lvl="1" marL="384047" indent="-182879">
              <a:spcBef>
                <a:spcPts val="400"/>
              </a:spcBef>
              <a:defRPr sz="1800"/>
            </a:pPr>
            <a:r>
              <a:t>Protect revenue</a:t>
            </a:r>
          </a:p>
          <a:p>
            <a:pPr lvl="1" marL="384047" indent="-182879">
              <a:spcBef>
                <a:spcPts val="400"/>
              </a:spcBef>
              <a:defRPr sz="1800"/>
            </a:pPr>
            <a:r>
              <a:t>Increase revenue</a:t>
            </a:r>
          </a:p>
          <a:p>
            <a:pPr lvl="1" marL="384047" indent="-182879">
              <a:spcBef>
                <a:spcPts val="400"/>
              </a:spcBef>
              <a:defRPr sz="1800"/>
            </a:pPr>
            <a:r>
              <a:t>Manage cost</a:t>
            </a:r>
          </a:p>
          <a:p>
            <a:pPr lvl="1" marL="384047" indent="-182879">
              <a:spcBef>
                <a:spcPts val="400"/>
              </a:spcBef>
              <a:defRPr sz="1800"/>
            </a:pPr>
            <a:r>
              <a:t>Increase brand value</a:t>
            </a:r>
          </a:p>
          <a:p>
            <a:pPr lvl="1" marL="384047" indent="-182879">
              <a:spcBef>
                <a:spcPts val="400"/>
              </a:spcBef>
              <a:defRPr sz="1800"/>
            </a:pPr>
            <a:r>
              <a:t>Making the product remarkable</a:t>
            </a:r>
          </a:p>
          <a:p>
            <a:pPr/>
            <a:r>
              <a:t>Can you include stories that don’t have obvious business value?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Featu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Features</a:t>
            </a:r>
          </a:p>
        </p:txBody>
      </p:sp>
      <p:sp>
        <p:nvSpPr>
          <p:cNvPr id="242" name="Feature == collection of related stories that describe set of behaviors…"/>
          <p:cNvSpPr txBox="1"/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/>
          <a:lstStyle/>
          <a:p>
            <a:pPr/>
            <a:r>
              <a:t>Feature == collection of related stories that describe set of behaviors</a:t>
            </a:r>
          </a:p>
          <a:p>
            <a:pPr/>
            <a:r>
              <a:t>Example: “See which of my friends are going to show” is a feature</a:t>
            </a:r>
          </a:p>
          <a:p>
            <a:pPr lvl="1"/>
            <a:r>
              <a:t>story 1: none of my friends are going</a:t>
            </a:r>
          </a:p>
          <a:p>
            <a:pPr lvl="1"/>
            <a:r>
              <a:t>story 2: a couple of my friends are going</a:t>
            </a:r>
          </a:p>
          <a:p>
            <a:pPr lvl="1"/>
            <a:r>
              <a:t>story 3: all my friends are going—more thumbnail photos than will fit on page</a:t>
            </a:r>
          </a:p>
          <a:p>
            <a:pPr lvl="1"/>
            <a:r>
              <a:t>etc.</a:t>
            </a:r>
          </a:p>
          <a:p>
            <a:pPr marL="0" indent="0">
              <a:buSzTx/>
              <a:buNone/>
            </a:pPr>
            <a:r>
              <a:t>Stories are SMART but features should be relevant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42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Which feature below is LEAST SMART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Which feature below is LEAST SMART?</a:t>
            </a:r>
          </a:p>
        </p:txBody>
      </p:sp>
      <p:sp>
        <p:nvSpPr>
          <p:cNvPr id="245" name="User can search for a movie by titl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34210" indent="-334210">
              <a:buClrTx/>
              <a:buFontTx/>
              <a:buAutoNum type="alphaUcPeriod" startAt="1"/>
            </a:pPr>
            <a:r>
              <a:t>User can search for a movie by title</a:t>
            </a:r>
          </a:p>
          <a:p>
            <a:pPr marL="334210" indent="-334210">
              <a:buClrTx/>
              <a:buFontTx/>
              <a:buAutoNum type="alphaUcPeriod" startAt="1"/>
            </a:pPr>
            <a:r>
              <a:t>Given I have a free movie pass, I want to redeem it for an eligible movie before it expires</a:t>
            </a:r>
          </a:p>
          <a:p>
            <a:pPr marL="334210" indent="-334210">
              <a:buClrTx/>
              <a:buFontTx/>
              <a:buAutoNum type="alphaUcPeriod" startAt="1"/>
            </a:pPr>
            <a:r>
              <a:t>When adding a movie, 99% of Add Movie pages should appear within 3 seconds</a:t>
            </a:r>
          </a:p>
          <a:p>
            <a:pPr marL="334210" indent="-334210">
              <a:buClrTx/>
              <a:buFontTx/>
              <a:buAutoNum type="alphaUcPeriod" startAt="1"/>
            </a:pPr>
            <a:r>
              <a:t>As a customer, I want to see the top 10 movies sold, listed by price, so that I can buy the cheapest ones first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Lo-Fi UI Sketches and Storyboards"/>
          <p:cNvSpPr txBox="1"/>
          <p:nvPr>
            <p:ph type="title"/>
          </p:nvPr>
        </p:nvSpPr>
        <p:spPr>
          <a:xfrm>
            <a:off x="822959" y="758951"/>
            <a:ext cx="4358642" cy="3566161"/>
          </a:xfrm>
          <a:prstGeom prst="rect">
            <a:avLst/>
          </a:prstGeom>
        </p:spPr>
        <p:txBody>
          <a:bodyPr/>
          <a:lstStyle>
            <a:lvl1pPr>
              <a:defRPr spc="-100" sz="4800"/>
            </a:lvl1pPr>
          </a:lstStyle>
          <a:p>
            <a:pPr/>
            <a:r>
              <a:t>Lo-Fi UI Sketches and Storyboards </a:t>
            </a:r>
          </a:p>
        </p:txBody>
      </p:sp>
      <p:sp>
        <p:nvSpPr>
          <p:cNvPr id="250" name="Engineering Software as a Service §7.4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Engineering Software as a Service §7.4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Building Successful U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Building Successful UI</a:t>
            </a:r>
          </a:p>
        </p:txBody>
      </p:sp>
      <p:sp>
        <p:nvSpPr>
          <p:cNvPr id="253" name="SaaS apps often faces users…"/>
          <p:cNvSpPr txBox="1"/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/>
          <a:lstStyle/>
          <a:p>
            <a:pPr/>
            <a:r>
              <a:t>SaaS apps often faces users</a:t>
            </a:r>
          </a:p>
          <a:p>
            <a:pPr/>
            <a:r>
              <a:t>User stories need user interface (UI)</a:t>
            </a:r>
          </a:p>
          <a:p>
            <a:pPr/>
            <a:r>
              <a:t>How get customer to participate in UI design so they are happy when it’s complete?</a:t>
            </a:r>
          </a:p>
          <a:p>
            <a:pPr lvl="1"/>
            <a:r>
              <a:t>Avoid </a:t>
            </a:r>
            <a:r>
              <a:rPr i="1">
                <a:latin typeface="+mn-lt"/>
                <a:ea typeface="+mn-ea"/>
                <a:cs typeface="+mn-cs"/>
                <a:sym typeface="Helvetica"/>
              </a:rPr>
              <a:t>What-I-Said-But-Not-What-I-Want</a:t>
            </a:r>
            <a:r>
              <a:t> UI?</a:t>
            </a:r>
          </a:p>
          <a:p>
            <a:pPr lvl="1"/>
            <a:r>
              <a:t>UI version of 3x5 cards?</a:t>
            </a:r>
          </a:p>
          <a:p>
            <a:pPr lvl="1"/>
            <a:r>
              <a:t>How show interactivity without building prototype?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0" fill="hold"/>
                                        <p:tgtEl>
                                          <p:spTgt spid="253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0" fill="hold"/>
                                        <p:tgtEl>
                                          <p:spTgt spid="253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0" fill="hold"/>
                                        <p:tgtEl>
                                          <p:spTgt spid="2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0" fill="hold"/>
                                        <p:tgtEl>
                                          <p:spTgt spid="2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0" fill="hold"/>
                                        <p:tgtEl>
                                          <p:spTgt spid="2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0" fill="hold"/>
                                        <p:tgtEl>
                                          <p:spTgt spid="2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500" fill="hold"/>
                                        <p:tgtEl>
                                          <p:spTgt spid="2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0" fill="hold"/>
                                        <p:tgtEl>
                                          <p:spTgt spid="2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0" fill="hold"/>
                                        <p:tgtEl>
                                          <p:spTgt spid="2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0" fill="hold"/>
                                        <p:tgtEl>
                                          <p:spTgt spid="2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0" fill="hold"/>
                                        <p:tgtEl>
                                          <p:spTgt spid="2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0" fill="hold"/>
                                        <p:tgtEl>
                                          <p:spTgt spid="2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0" fill="hold"/>
                                        <p:tgtEl>
                                          <p:spTgt spid="2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0" fill="hold"/>
                                        <p:tgtEl>
                                          <p:spTgt spid="2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53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Lo-Fi UI Sketch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 lIns="34290" tIns="34290" rIns="34290" bIns="34290" anchor="ctr"/>
          <a:lstStyle>
            <a:lvl1pPr algn="ctr">
              <a:lnSpc>
                <a:spcPct val="119886"/>
              </a:lnSpc>
              <a:defRPr spc="-100" sz="43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Lo-Fi UI Sketches</a:t>
            </a:r>
          </a:p>
        </p:txBody>
      </p:sp>
      <p:pic>
        <p:nvPicPr>
          <p:cNvPr id="256" name="image17.png" descr="image1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64075" y="2350701"/>
            <a:ext cx="3702050" cy="3013849"/>
          </a:xfrm>
          <a:prstGeom prst="rect">
            <a:avLst/>
          </a:prstGeom>
          <a:ln w="12700">
            <a:miter lim="400000"/>
          </a:ln>
        </p:spPr>
      </p:pic>
      <p:pic>
        <p:nvPicPr>
          <p:cNvPr id="257" name="image18.png" descr="image1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22325" y="2251173"/>
            <a:ext cx="3703638" cy="32129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User Stories =&gt; Sketch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User Stories =&gt; Sketches</a:t>
            </a:r>
          </a:p>
        </p:txBody>
      </p:sp>
      <p:sp>
        <p:nvSpPr>
          <p:cNvPr id="260" name="Match user-stories to sketches…"/>
          <p:cNvSpPr txBox="1"/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/>
          <a:lstStyle/>
          <a:p>
            <a:pPr/>
            <a:r>
              <a:t>Match user-stories to sketches</a:t>
            </a:r>
          </a:p>
          <a:p>
            <a:pPr/>
            <a:r>
              <a:t>Think about all user interactions</a:t>
            </a:r>
          </a:p>
          <a:p>
            <a:pPr lvl="1" marL="384047" indent="-182879">
              <a:spcBef>
                <a:spcPts val="400"/>
              </a:spcBef>
              <a:defRPr sz="1800"/>
            </a:pPr>
            <a:r>
              <a:t>Pages or sections of pages</a:t>
            </a:r>
          </a:p>
          <a:p>
            <a:pPr lvl="1" marL="384047" indent="-182879">
              <a:spcBef>
                <a:spcPts val="400"/>
              </a:spcBef>
              <a:defRPr sz="1800"/>
            </a:pPr>
            <a:r>
              <a:t>Forms, buttons</a:t>
            </a:r>
          </a:p>
          <a:p>
            <a:pPr lvl="1" marL="384047" indent="-182879">
              <a:spcBef>
                <a:spcPts val="400"/>
              </a:spcBef>
              <a:defRPr sz="1800"/>
            </a:pPr>
            <a:r>
              <a:t>Popups/lightboxes</a:t>
            </a:r>
          </a:p>
          <a:p>
            <a:pPr/>
            <a:r>
              <a:t>Milestone 1: User stories, lo-fi sketches, storyboards, and architecture diagrams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Example: Faceboo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Example: Facebook</a:t>
            </a:r>
          </a:p>
        </p:txBody>
      </p:sp>
      <p:sp>
        <p:nvSpPr>
          <p:cNvPr id="263" name="When I log in, I want to be able to:…"/>
          <p:cNvSpPr txBox="1"/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/>
          <a:lstStyle/>
          <a:p>
            <a:pPr/>
            <a:r>
              <a:t>When I log in, I want to be able to:</a:t>
            </a:r>
          </a:p>
          <a:p>
            <a:pPr lvl="1" marL="384047" indent="-182879">
              <a:spcBef>
                <a:spcPts val="400"/>
              </a:spcBef>
              <a:defRPr sz="1800"/>
            </a:pPr>
            <a:r>
              <a:t>See top news from my friends</a:t>
            </a:r>
          </a:p>
          <a:p>
            <a:pPr lvl="1" marL="384047" indent="-182879">
              <a:spcBef>
                <a:spcPts val="400"/>
              </a:spcBef>
              <a:defRPr sz="1800"/>
            </a:pPr>
            <a:r>
              <a:t>See friends that are online</a:t>
            </a:r>
          </a:p>
          <a:p>
            <a:pPr lvl="1" marL="384047" indent="-182879">
              <a:spcBef>
                <a:spcPts val="400"/>
              </a:spcBef>
              <a:defRPr sz="1800"/>
            </a:pPr>
            <a:r>
              <a:t>See upcoming events</a:t>
            </a:r>
          </a:p>
          <a:p>
            <a:pPr lvl="1" marL="384047" indent="-182879">
              <a:spcBef>
                <a:spcPts val="400"/>
              </a:spcBef>
              <a:defRPr sz="1800"/>
            </a:pPr>
            <a:r>
              <a:t>See today’s birthdays</a:t>
            </a:r>
          </a:p>
          <a:p>
            <a:pPr lvl="1" marL="384047" indent="-182879">
              <a:spcBef>
                <a:spcPts val="400"/>
              </a:spcBef>
              <a:defRPr sz="1800"/>
            </a:pPr>
            <a:r>
              <a:t>Search for a friend’s profile</a:t>
            </a:r>
          </a:p>
          <a:p>
            <a:pPr lvl="1" marL="384047" indent="-182879">
              <a:spcBef>
                <a:spcPts val="400"/>
              </a:spcBef>
              <a:defRPr sz="1800"/>
            </a:pPr>
            <a:r>
              <a:t>Change my own profile settings</a:t>
            </a:r>
          </a:p>
          <a:p>
            <a:pPr lvl="1" marL="384047" indent="-182879">
              <a:spcBef>
                <a:spcPts val="400"/>
              </a:spcBef>
              <a:defRPr sz="1800"/>
            </a:pPr>
            <a:r>
              <a:t>Share a status, link, image, etc.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Example: Faceboo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Example: Facebook</a:t>
            </a:r>
          </a:p>
        </p:txBody>
      </p:sp>
      <p:pic>
        <p:nvPicPr>
          <p:cNvPr id="266" name="image19.png" descr="image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9589" y="1671645"/>
            <a:ext cx="7663813" cy="39671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Why do SW Projects Fail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Why do SW Projects Fail?</a:t>
            </a:r>
          </a:p>
        </p:txBody>
      </p:sp>
      <p:sp>
        <p:nvSpPr>
          <p:cNvPr id="158" name="Don't do what customers want…"/>
          <p:cNvSpPr txBox="1"/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/>
          <a:lstStyle/>
          <a:p>
            <a:pPr/>
            <a:r>
              <a:t>Don't do what customers want</a:t>
            </a:r>
          </a:p>
          <a:p>
            <a:pPr/>
            <a:r>
              <a:t>Projects are late</a:t>
            </a:r>
          </a:p>
          <a:p>
            <a:pPr/>
            <a:r>
              <a:t>Over budget </a:t>
            </a:r>
          </a:p>
          <a:p>
            <a:pPr/>
            <a:r>
              <a:t>Hard to maintain and evolve</a:t>
            </a:r>
          </a:p>
          <a:p>
            <a:pPr/>
            <a:r>
              <a:t>Or all of the above</a:t>
            </a:r>
          </a:p>
          <a:p>
            <a:pPr/>
            <a:r>
              <a:t>How does Agile try to avoid failure?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58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Example: Faceboo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Example: Facebook</a:t>
            </a:r>
          </a:p>
        </p:txBody>
      </p:sp>
      <p:sp>
        <p:nvSpPr>
          <p:cNvPr id="269" name="I want to be able to: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lvl="1" marL="384047" indent="-182879">
              <a:spcBef>
                <a:spcPts val="400"/>
              </a:spcBef>
              <a:defRPr sz="1800"/>
            </a:pPr>
            <a:r>
              <a:t>I want to be able to:</a:t>
            </a:r>
          </a:p>
          <a:p>
            <a:pPr lvl="1" marL="384047" indent="-182879">
              <a:spcBef>
                <a:spcPts val="400"/>
              </a:spcBef>
              <a:defRPr sz="1800"/>
            </a:pPr>
            <a:r>
              <a:t>view a friend’s entire wall conversation with me (or another friend)</a:t>
            </a:r>
          </a:p>
        </p:txBody>
      </p:sp>
      <p:pic>
        <p:nvPicPr>
          <p:cNvPr id="270" name="image20.png" descr="image2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64075" y="2913289"/>
            <a:ext cx="3702050" cy="18886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0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toryboard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Storyboarding</a:t>
            </a:r>
          </a:p>
        </p:txBody>
      </p:sp>
      <p:pic>
        <p:nvPicPr>
          <p:cNvPr id="273" name="image21.png" descr="image2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600" y="2185942"/>
            <a:ext cx="3752844" cy="376236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4" name="image22.png" descr="image2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91000" y="2740796"/>
            <a:ext cx="4752969" cy="26479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Example Storyboar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Example Storyboard</a:t>
            </a:r>
          </a:p>
        </p:txBody>
      </p:sp>
      <p:pic>
        <p:nvPicPr>
          <p:cNvPr id="277" name="image23.png" descr="image2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00400" y="2057400"/>
            <a:ext cx="4290008" cy="3909108"/>
          </a:xfrm>
          <a:prstGeom prst="rect">
            <a:avLst/>
          </a:prstGeom>
          <a:ln w="12700">
            <a:miter lim="400000"/>
          </a:ln>
        </p:spPr>
      </p:pic>
      <p:sp>
        <p:nvSpPr>
          <p:cNvPr id="278" name="(Figure 4.4, Engineering Long Lasting Software by Armando Fox and David Patterson, Alpha edition, 2012.)"/>
          <p:cNvSpPr txBox="1"/>
          <p:nvPr/>
        </p:nvSpPr>
        <p:spPr>
          <a:xfrm>
            <a:off x="609600" y="5410200"/>
            <a:ext cx="2362200" cy="5063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>
                <a:latin typeface="+mj-lt"/>
                <a:ea typeface="+mj-ea"/>
                <a:cs typeface="+mj-cs"/>
                <a:sym typeface="Arial"/>
              </a:defRPr>
            </a:pPr>
            <a:r>
              <a:t>(Figure 4.4, </a:t>
            </a:r>
            <a:r>
              <a:rPr i="1"/>
              <a:t>Engineering Long Lasting Software</a:t>
            </a:r>
            <a:r>
              <a:t> by Armando Fox and David Patterson, Alpha edition, 2012.)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Ex. Faceboo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Ex. Facebook</a:t>
            </a:r>
          </a:p>
        </p:txBody>
      </p:sp>
      <p:pic>
        <p:nvPicPr>
          <p:cNvPr id="281" name="image24.png" descr="image2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7800" y="2057399"/>
            <a:ext cx="6477001" cy="42138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Which is FALSE about Lo-Fi UI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Which is FALSE about Lo-Fi UI?</a:t>
            </a:r>
          </a:p>
        </p:txBody>
      </p:sp>
      <p:sp>
        <p:nvSpPr>
          <p:cNvPr id="284" name="Sketches and storyboards (vs. code) are more likely to involve all stakeholder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28600" indent="-228600">
              <a:buAutoNum type="alphaUcPeriod" startAt="1"/>
            </a:pPr>
            <a:r>
              <a:t>Sketches and storyboards (vs. code) are more likely to involve all stakeholders</a:t>
            </a:r>
          </a:p>
          <a:p>
            <a:pPr marL="228600" indent="-228600">
              <a:buAutoNum type="alphaUcPeriod" startAt="1"/>
            </a:pPr>
            <a:r>
              <a:t>The purpose of the Lo-Fi UI approach is to debug the UI before you program it</a:t>
            </a:r>
          </a:p>
          <a:p>
            <a:pPr marL="228600" indent="-228600">
              <a:buAutoNum type="alphaUcPeriod" startAt="1"/>
            </a:pPr>
            <a:r>
              <a:t>SaaS apps usually have a user interface associated with the user stories</a:t>
            </a:r>
          </a:p>
          <a:p>
            <a:pPr marL="228600" indent="-228600">
              <a:buAutoNum type="alphaUcPeriod" startAt="1"/>
            </a:pPr>
            <a:r>
              <a:t>While lo-fi storyboarding takes longer than prototyping the UI in CSS/HTML, the lo-fi approach is more likely to lead to a UI that customers like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Which statement is FALSE about Lo-FI UI and BDD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Which statement is FALSE about Lo-FI UI and BDD?</a:t>
            </a:r>
          </a:p>
        </p:txBody>
      </p:sp>
      <p:sp>
        <p:nvSpPr>
          <p:cNvPr id="289" name="The purpose of the Lo-Fi UI approach is to debug the UI before you program i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28600" indent="-228600">
              <a:buAutoNum type="alphaUcPeriod" startAt="1"/>
            </a:pPr>
            <a:r>
              <a:t>The purpose of the Lo-Fi UI approach is to debug the UI before you program it</a:t>
            </a:r>
          </a:p>
          <a:p>
            <a:pPr marL="228600" indent="-228600">
              <a:buAutoNum type="alphaUcPeriod" startAt="1"/>
            </a:pPr>
            <a:r>
              <a:t>A BDD downside is requiring continuous contact with customers, which may not be possible</a:t>
            </a:r>
          </a:p>
          <a:p>
            <a:pPr marL="228600" indent="-228600">
              <a:buAutoNum type="alphaUcPeriod" startAt="1"/>
            </a:pPr>
            <a:r>
              <a:t>A BDD downside is that it may lead to a poor software architecture, since focus is on behavior</a:t>
            </a:r>
          </a:p>
          <a:p>
            <a:pPr marL="228600" indent="-228600">
              <a:buAutoNum type="alphaUcPeriod" startAt="1"/>
            </a:pPr>
            <a:r>
              <a:t>None are false; all three above are true</a:t>
            </a:r>
          </a:p>
          <a:p>
            <a:pPr/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Agile Cost Estimation"/>
          <p:cNvSpPr txBox="1"/>
          <p:nvPr>
            <p:ph type="title"/>
          </p:nvPr>
        </p:nvSpPr>
        <p:spPr>
          <a:xfrm>
            <a:off x="822959" y="758951"/>
            <a:ext cx="4892042" cy="3566161"/>
          </a:xfrm>
          <a:prstGeom prst="rect">
            <a:avLst/>
          </a:prstGeom>
        </p:spPr>
        <p:txBody>
          <a:bodyPr/>
          <a:lstStyle>
            <a:lvl1pPr>
              <a:defRPr spc="-100" sz="5400"/>
            </a:lvl1pPr>
          </a:lstStyle>
          <a:p>
            <a:pPr/>
            <a:r>
              <a:t>Agile Cost Estimation</a:t>
            </a:r>
          </a:p>
        </p:txBody>
      </p:sp>
      <p:sp>
        <p:nvSpPr>
          <p:cNvPr id="294" name="Engineering Software as a Service §7.5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Engineering Software as a Service §7.5</a:t>
            </a:r>
          </a:p>
        </p:txBody>
      </p:sp>
      <p:pic>
        <p:nvPicPr>
          <p:cNvPr id="295" name="Cost.JPG" descr="Cost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67400" y="926750"/>
            <a:ext cx="2305050" cy="32305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Agile Cost Estim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Agile Cost Estimation</a:t>
            </a:r>
          </a:p>
        </p:txBody>
      </p:sp>
      <p:sp>
        <p:nvSpPr>
          <p:cNvPr id="298" name="Real world needs to estimate cost before customer can agree to project…"/>
          <p:cNvSpPr txBox="1"/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/>
          <a:lstStyle/>
          <a:p>
            <a:pPr/>
            <a:r>
              <a:t>Real world needs to estimate cost before customer can agree to project</a:t>
            </a:r>
          </a:p>
          <a:p>
            <a:pPr/>
            <a:r>
              <a:t>If no careful planning and schedule in Agile, how can you estimate the cost of a project?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98" grpId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ivotal Labs Mode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Pivotal Labs Model</a:t>
            </a:r>
          </a:p>
        </p:txBody>
      </p:sp>
      <p:sp>
        <p:nvSpPr>
          <p:cNvPr id="301" name="Pivotal Labs teaches customer Agile…"/>
          <p:cNvSpPr txBox="1"/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/>
          <a:lstStyle/>
          <a:p>
            <a:pPr/>
            <a:r>
              <a:t>Pivotal Labs teaches customer Agile</a:t>
            </a:r>
          </a:p>
          <a:p>
            <a:pPr/>
            <a:r>
              <a:t>Using Agile, Pivotal never commits to delivering features X, Y, and Z by date D</a:t>
            </a:r>
          </a:p>
          <a:p>
            <a:pPr/>
            <a:r>
              <a:t>Instead, commits resources to work in the most efficient way possible up to date D</a:t>
            </a:r>
          </a:p>
          <a:p>
            <a:pPr lvl="1" marL="384047" indent="-182879">
              <a:spcBef>
                <a:spcPts val="400"/>
              </a:spcBef>
              <a:defRPr sz="1800"/>
            </a:pPr>
            <a:r>
              <a:t>Customer works with team to define priorities continuously up to date D</a:t>
            </a:r>
          </a:p>
          <a:p>
            <a:pPr/>
            <a:r>
              <a:t>Still need estimate for project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301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Agile Lifecycle Re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Agile Lifecycle Review</a:t>
            </a:r>
          </a:p>
        </p:txBody>
      </p:sp>
      <p:sp>
        <p:nvSpPr>
          <p:cNvPr id="161" name="Work closely, continuously with stakeholders to develop requirements, tests…"/>
          <p:cNvSpPr txBox="1"/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/>
          <a:lstStyle/>
          <a:p>
            <a:pPr/>
            <a:r>
              <a:t>Work closely, continuously with stakeholders to develop requirements, tests</a:t>
            </a:r>
          </a:p>
          <a:p>
            <a:pPr/>
            <a:r>
              <a:t>Maintain working prototype while deploying new features every iteration</a:t>
            </a:r>
          </a:p>
          <a:p>
            <a:pPr/>
            <a:r>
              <a:t>Check with stakeholders on what's next, to validate building right thing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61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Rectangle"/>
          <p:cNvSpPr/>
          <p:nvPr/>
        </p:nvSpPr>
        <p:spPr>
          <a:xfrm>
            <a:off x="1" y="0"/>
            <a:ext cx="9139736" cy="6858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4" name="Rectangle"/>
          <p:cNvSpPr/>
          <p:nvPr/>
        </p:nvSpPr>
        <p:spPr>
          <a:xfrm>
            <a:off x="12" y="0"/>
            <a:ext cx="3038095" cy="68580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165" name="Rectangle"/>
          <p:cNvSpPr/>
          <p:nvPr/>
        </p:nvSpPr>
        <p:spPr>
          <a:xfrm>
            <a:off x="3030053" y="0"/>
            <a:ext cx="64009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pic>
        <p:nvPicPr>
          <p:cNvPr id="166" name="FigIteration6.pdf" descr="FigIteration6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56513" y="1397754"/>
            <a:ext cx="5098563" cy="4062492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Agile Iteration"/>
          <p:cNvSpPr txBox="1"/>
          <p:nvPr>
            <p:ph type="title"/>
          </p:nvPr>
        </p:nvSpPr>
        <p:spPr>
          <a:xfrm>
            <a:off x="369277" y="516835"/>
            <a:ext cx="2313634" cy="2103877"/>
          </a:xfrm>
          <a:prstGeom prst="rect">
            <a:avLst/>
          </a:prstGeom>
        </p:spPr>
        <p:txBody>
          <a:bodyPr/>
          <a:lstStyle>
            <a:lvl1pPr>
              <a:defRPr spc="-100" sz="3600">
                <a:solidFill>
                  <a:srgbClr val="FFFFFF"/>
                </a:solidFill>
              </a:defRPr>
            </a:lvl1pPr>
          </a:lstStyle>
          <a:p>
            <a:pPr/>
            <a:r>
              <a:t>Agile Iteration</a:t>
            </a:r>
          </a:p>
        </p:txBody>
      </p:sp>
      <p:sp>
        <p:nvSpPr>
          <p:cNvPr id="168" name="Body"/>
          <p:cNvSpPr txBox="1"/>
          <p:nvPr>
            <p:ph type="body" sz="quarter" idx="1"/>
          </p:nvPr>
        </p:nvSpPr>
        <p:spPr>
          <a:xfrm>
            <a:off x="369277" y="2653800"/>
            <a:ext cx="2313634" cy="3335520"/>
          </a:xfrm>
          <a:prstGeom prst="rect">
            <a:avLst/>
          </a:prstGeom>
        </p:spPr>
        <p:txBody>
          <a:bodyPr/>
          <a:lstStyle/>
          <a:p>
            <a:pPr>
              <a:defRPr sz="15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Behavior-Driven Design (BDD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Behavior-Driven Design (BDD)</a:t>
            </a:r>
          </a:p>
        </p:txBody>
      </p:sp>
      <p:sp>
        <p:nvSpPr>
          <p:cNvPr id="171" name="BDD asks questions about behavior of app before and during development to reduce miscommunication…"/>
          <p:cNvSpPr txBox="1"/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/>
          <a:lstStyle/>
          <a:p>
            <a:pPr/>
            <a:r>
              <a:t>BDD asks questions about behavior of app </a:t>
            </a:r>
            <a:r>
              <a:rPr b="1">
                <a:latin typeface="+mn-lt"/>
                <a:ea typeface="+mn-ea"/>
                <a:cs typeface="+mn-cs"/>
                <a:sym typeface="Helvetica"/>
              </a:rPr>
              <a:t>before and during development</a:t>
            </a:r>
            <a:r>
              <a:t> to reduce miscommunication</a:t>
            </a:r>
          </a:p>
          <a:p>
            <a:pPr/>
            <a:r>
              <a:t>Requirements written down as</a:t>
            </a:r>
            <a:r>
              <a:rPr b="1">
                <a:latin typeface="+mn-lt"/>
                <a:ea typeface="+mn-ea"/>
                <a:cs typeface="+mn-cs"/>
                <a:sym typeface="Helvetica"/>
              </a:rPr>
              <a:t> user stories</a:t>
            </a:r>
          </a:p>
          <a:p>
            <a:pPr/>
            <a:r>
              <a:t>BDD concentrates on </a:t>
            </a:r>
            <a:r>
              <a:rPr b="1">
                <a:latin typeface="+mn-lt"/>
                <a:ea typeface="+mn-ea"/>
                <a:cs typeface="+mn-cs"/>
                <a:sym typeface="Helvetica"/>
              </a:rPr>
              <a:t>behavior of app</a:t>
            </a:r>
            <a:r>
              <a:t> vs. implementation of app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0" fill="hold"/>
                                        <p:tgtEl>
                                          <p:spTgt spid="171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0" fill="hold"/>
                                        <p:tgtEl>
                                          <p:spTgt spid="171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0" fill="hold"/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0" fill="hold"/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0" fill="hold"/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0" fill="hold"/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500" fill="hold"/>
                                        <p:tgtEl>
                                          <p:spTgt spid="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0" fill="hold"/>
                                        <p:tgtEl>
                                          <p:spTgt spid="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71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User Stor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User Stories</a:t>
            </a:r>
          </a:p>
        </p:txBody>
      </p:sp>
      <p:sp>
        <p:nvSpPr>
          <p:cNvPr id="174" name="1-3 sentences in everyday language…"/>
          <p:cNvSpPr txBox="1"/>
          <p:nvPr>
            <p:ph type="body" sz="half" idx="1"/>
          </p:nvPr>
        </p:nvSpPr>
        <p:spPr>
          <a:xfrm>
            <a:off x="822958" y="1845734"/>
            <a:ext cx="4244234" cy="4023360"/>
          </a:xfrm>
          <a:prstGeom prst="rect">
            <a:avLst/>
          </a:prstGeom>
        </p:spPr>
        <p:txBody>
          <a:bodyPr/>
          <a:lstStyle/>
          <a:p>
            <a:pPr/>
            <a:r>
              <a:t>1-3 sentences in everyday language</a:t>
            </a:r>
          </a:p>
          <a:p>
            <a:pPr/>
            <a:r>
              <a:t> “Connextra” format: </a:t>
            </a:r>
          </a:p>
          <a:p>
            <a:pPr lvl="1"/>
            <a:r>
              <a:t>Feature name</a:t>
            </a:r>
          </a:p>
          <a:p>
            <a:pPr lvl="1"/>
            <a:r>
              <a:t>As a [kind of stakeholder],</a:t>
            </a:r>
            <a:br/>
            <a:r>
              <a:t>So that [I can achieve some goal] </a:t>
            </a:r>
            <a:br/>
            <a:r>
              <a:t>I want to [do some task]</a:t>
            </a:r>
          </a:p>
          <a:p>
            <a:pPr lvl="1"/>
            <a:r>
              <a:t>3 phrases must be there, can be in any order</a:t>
            </a:r>
          </a:p>
          <a:p>
            <a:pPr/>
            <a:r>
              <a:t>Idea: user story can be formulated as acceptance test before code is written</a:t>
            </a:r>
          </a:p>
        </p:txBody>
      </p:sp>
      <p:pic>
        <p:nvPicPr>
          <p:cNvPr id="175" name="3by5UserStory.jpg" descr="3by5UserStory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00318" y="2262503"/>
            <a:ext cx="3870326" cy="2286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8" name="Group"/>
          <p:cNvGrpSpPr/>
          <p:nvPr/>
        </p:nvGrpSpPr>
        <p:grpSpPr>
          <a:xfrm>
            <a:off x="3901280" y="2643503"/>
            <a:ext cx="4695275" cy="698832"/>
            <a:chOff x="0" y="0"/>
            <a:chExt cx="4695273" cy="698830"/>
          </a:xfrm>
        </p:grpSpPr>
        <p:sp>
          <p:nvSpPr>
            <p:cNvPr id="176" name="Rectangle"/>
            <p:cNvSpPr/>
            <p:nvPr/>
          </p:nvSpPr>
          <p:spPr>
            <a:xfrm>
              <a:off x="1394023" y="0"/>
              <a:ext cx="3301251" cy="300114"/>
            </a:xfrm>
            <a:prstGeom prst="rect">
              <a:avLst/>
            </a:prstGeom>
            <a:noFill/>
            <a:ln w="28575" cap="flat">
              <a:solidFill>
                <a:schemeClr val="accent2">
                  <a:lumOff val="-9254"/>
                </a:schemeClr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4999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</a:p>
          </p:txBody>
        </p:sp>
        <p:sp>
          <p:nvSpPr>
            <p:cNvPr id="177" name="Line"/>
            <p:cNvSpPr/>
            <p:nvPr/>
          </p:nvSpPr>
          <p:spPr>
            <a:xfrm flipV="1">
              <a:off x="0" y="122323"/>
              <a:ext cx="1346177" cy="576508"/>
            </a:xfrm>
            <a:prstGeom prst="line">
              <a:avLst/>
            </a:prstGeom>
            <a:noFill/>
            <a:ln w="25400" cap="flat">
              <a:solidFill>
                <a:schemeClr val="accent2">
                  <a:lumOff val="-9254"/>
                </a:schemeClr>
              </a:solidFill>
              <a:prstDash val="solid"/>
              <a:round/>
              <a:tailEnd type="triangle" w="med" len="med"/>
            </a:ln>
            <a:effectLst>
              <a:outerShdw sx="100000" sy="100000" kx="0" ky="0" algn="b" rotWithShape="0" blurRad="38100" dist="20000" dir="5400000">
                <a:srgbClr val="000000">
                  <a:alpha val="37999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81" name="Group"/>
          <p:cNvGrpSpPr/>
          <p:nvPr/>
        </p:nvGrpSpPr>
        <p:grpSpPr>
          <a:xfrm>
            <a:off x="4665750" y="3138444"/>
            <a:ext cx="4145553" cy="581112"/>
            <a:chOff x="0" y="0"/>
            <a:chExt cx="4145551" cy="581110"/>
          </a:xfrm>
        </p:grpSpPr>
        <p:sp>
          <p:nvSpPr>
            <p:cNvPr id="179" name="Rectangle"/>
            <p:cNvSpPr/>
            <p:nvPr/>
          </p:nvSpPr>
          <p:spPr>
            <a:xfrm>
              <a:off x="844302" y="0"/>
              <a:ext cx="3301250" cy="581111"/>
            </a:xfrm>
            <a:prstGeom prst="rect">
              <a:avLst/>
            </a:prstGeom>
            <a:noFill/>
            <a:ln w="28575" cap="flat">
              <a:solidFill>
                <a:schemeClr val="accent2">
                  <a:lumOff val="-9254"/>
                </a:schemeClr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4999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</a:p>
          </p:txBody>
        </p:sp>
        <p:sp>
          <p:nvSpPr>
            <p:cNvPr id="180" name="Line"/>
            <p:cNvSpPr/>
            <p:nvPr/>
          </p:nvSpPr>
          <p:spPr>
            <a:xfrm flipV="1">
              <a:off x="-1" y="145412"/>
              <a:ext cx="755877" cy="316688"/>
            </a:xfrm>
            <a:prstGeom prst="line">
              <a:avLst/>
            </a:prstGeom>
            <a:noFill/>
            <a:ln w="25400" cap="flat">
              <a:solidFill>
                <a:schemeClr val="accent2">
                  <a:lumOff val="-9254"/>
                </a:schemeClr>
              </a:solidFill>
              <a:prstDash val="solid"/>
              <a:round/>
              <a:tailEnd type="triangle" w="med" len="med"/>
            </a:ln>
            <a:effectLst>
              <a:outerShdw sx="100000" sy="100000" kx="0" ky="0" algn="b" rotWithShape="0" blurRad="38100" dist="20000" dir="5400000">
                <a:srgbClr val="000000">
                  <a:alpha val="37999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84" name="Group"/>
          <p:cNvGrpSpPr/>
          <p:nvPr/>
        </p:nvGrpSpPr>
        <p:grpSpPr>
          <a:xfrm>
            <a:off x="3830828" y="3864047"/>
            <a:ext cx="5130845" cy="581112"/>
            <a:chOff x="0" y="0"/>
            <a:chExt cx="5130843" cy="581110"/>
          </a:xfrm>
        </p:grpSpPr>
        <p:sp>
          <p:nvSpPr>
            <p:cNvPr id="182" name="Rectangle"/>
            <p:cNvSpPr/>
            <p:nvPr/>
          </p:nvSpPr>
          <p:spPr>
            <a:xfrm>
              <a:off x="1679224" y="0"/>
              <a:ext cx="3451620" cy="581111"/>
            </a:xfrm>
            <a:prstGeom prst="rect">
              <a:avLst/>
            </a:prstGeom>
            <a:noFill/>
            <a:ln w="28575" cap="flat">
              <a:solidFill>
                <a:schemeClr val="accent2">
                  <a:lumOff val="-9254"/>
                </a:schemeClr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4999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</a:p>
          </p:txBody>
        </p:sp>
        <p:sp>
          <p:nvSpPr>
            <p:cNvPr id="183" name="Line"/>
            <p:cNvSpPr/>
            <p:nvPr/>
          </p:nvSpPr>
          <p:spPr>
            <a:xfrm>
              <a:off x="-1" y="56077"/>
              <a:ext cx="1484685" cy="263833"/>
            </a:xfrm>
            <a:prstGeom prst="line">
              <a:avLst/>
            </a:prstGeom>
            <a:noFill/>
            <a:ln w="25400" cap="flat">
              <a:solidFill>
                <a:schemeClr val="accent2">
                  <a:lumOff val="-9254"/>
                </a:schemeClr>
              </a:solidFill>
              <a:prstDash val="solid"/>
              <a:round/>
              <a:tailEnd type="triangle" w="med" len="med"/>
            </a:ln>
            <a:effectLst>
              <a:outerShdw sx="100000" sy="100000" kx="0" ky="0" algn="b" rotWithShape="0" blurRad="38100" dist="20000" dir="5400000">
                <a:srgbClr val="000000">
                  <a:alpha val="37999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8" grpId="1"/>
      <p:bldP build="whole" bldLvl="1" animBg="1" rev="0" advAuto="0" spid="181" grpId="2"/>
      <p:bldP build="whole" bldLvl="1" animBg="1" rev="0" advAuto="0" spid="184" grpId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Different stakeholders may describe behavior differentl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Different stakeholders may describe behavior differently</a:t>
            </a:r>
          </a:p>
        </p:txBody>
      </p:sp>
      <p:sp>
        <p:nvSpPr>
          <p:cNvPr id="189" name="See which of my friends are going to a show…"/>
          <p:cNvSpPr txBox="1"/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/>
          <a:lstStyle/>
          <a:p>
            <a:pPr/>
            <a:r>
              <a:t>See which of my friends are going to a show </a:t>
            </a:r>
          </a:p>
          <a:p>
            <a:pPr lvl="1"/>
            <a:r>
              <a:t>As a theatergoer</a:t>
            </a:r>
          </a:p>
          <a:p>
            <a:pPr lvl="1"/>
            <a:r>
              <a:t>So that I can enjoy the show with my friends</a:t>
            </a:r>
          </a:p>
          <a:p>
            <a:pPr lvl="1"/>
            <a:r>
              <a:t>I want to see which of my Facebook friends are attending a given show</a:t>
            </a:r>
          </a:p>
          <a:p>
            <a:pPr/>
            <a:r>
              <a:t>Show patron’s Facebook friends</a:t>
            </a:r>
          </a:p>
          <a:p>
            <a:pPr lvl="1"/>
            <a:r>
              <a:t>As a box office manager</a:t>
            </a:r>
          </a:p>
          <a:p>
            <a:pPr lvl="1"/>
            <a:r>
              <a:t>So that I can induce a patron to buy a ticket</a:t>
            </a:r>
          </a:p>
          <a:p>
            <a:pPr lvl="1"/>
            <a:r>
              <a:t>I want to show her which of her Facebook friends are going to a given show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8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89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Which of the following is fals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Which of the following is false?</a:t>
            </a:r>
          </a:p>
        </p:txBody>
      </p:sp>
      <p:sp>
        <p:nvSpPr>
          <p:cNvPr id="192" name="BDD is designed to help with validation (build the right thing) in addition to verifica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28600" indent="-228600">
              <a:buAutoNum type="alphaUcPeriod" startAt="1"/>
            </a:pPr>
            <a:r>
              <a:t>BDD is designed to help with validation (build the right thing) in addition to verification</a:t>
            </a:r>
          </a:p>
          <a:p>
            <a:pPr marL="228600" indent="-228600">
              <a:buAutoNum type="alphaUcPeriod" startAt="1"/>
            </a:pPr>
            <a:r>
              <a:t>User stories should include information about implementation choices</a:t>
            </a:r>
          </a:p>
          <a:p>
            <a:pPr marL="228600" indent="-228600">
              <a:buAutoNum type="alphaUcPeriod" startAt="1"/>
            </a:pPr>
            <a:r>
              <a:t>User stories in BDD play same role as design requirements in plan-and-document</a:t>
            </a:r>
          </a:p>
          <a:p>
            <a:pPr marL="228600" indent="-228600">
              <a:buAutoNum type="alphaUcPeriod" startAt="1"/>
            </a:pPr>
            <a:r>
              <a:t>The same app functionality could be featured in multiple user stories from different stakeholders’ perspectives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Retrospect">
  <a:themeElements>
    <a:clrScheme name="Retrospec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0000FF"/>
      </a:hlink>
      <a:folHlink>
        <a:srgbClr val="FF00FF"/>
      </a:folHlink>
    </a:clrScheme>
    <a:fontScheme name="Retrospect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270000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Retrospect">
  <a:themeElements>
    <a:clrScheme name="Retrospec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0000FF"/>
      </a:hlink>
      <a:folHlink>
        <a:srgbClr val="FF00FF"/>
      </a:folHlink>
    </a:clrScheme>
    <a:fontScheme name="Retrospect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270000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